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16" r:id="rId2"/>
    <p:sldId id="663" r:id="rId3"/>
    <p:sldId id="482" r:id="rId4"/>
    <p:sldId id="664" r:id="rId5"/>
    <p:sldId id="545" r:id="rId6"/>
    <p:sldId id="665" r:id="rId7"/>
    <p:sldId id="666" r:id="rId8"/>
    <p:sldId id="670" r:id="rId9"/>
    <p:sldId id="671" r:id="rId10"/>
    <p:sldId id="667" r:id="rId11"/>
    <p:sldId id="668" r:id="rId12"/>
    <p:sldId id="685" r:id="rId13"/>
    <p:sldId id="686" r:id="rId14"/>
    <p:sldId id="687" r:id="rId15"/>
    <p:sldId id="633" r:id="rId16"/>
    <p:sldId id="485" r:id="rId17"/>
    <p:sldId id="486" r:id="rId18"/>
    <p:sldId id="487" r:id="rId19"/>
    <p:sldId id="488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672" y="-116"/>
      </p:cViewPr>
      <p:guideLst>
        <p:guide orient="horz" pos="2188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5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5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5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30.tiff"/><Relationship Id="rId5" Type="http://schemas.openxmlformats.org/officeDocument/2006/relationships/image" Target="../media/image29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tiff"/><Relationship Id="rId5" Type="http://schemas.openxmlformats.org/officeDocument/2006/relationships/image" Target="../media/image33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tags" Target="../tags/tag20.xml"/><Relationship Id="rId7" Type="http://schemas.openxmlformats.org/officeDocument/2006/relationships/image" Target="../media/image35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5.png"/><Relationship Id="rId5" Type="http://schemas.openxmlformats.org/officeDocument/2006/relationships/tags" Target="../tags/tag22.xml"/><Relationship Id="rId10" Type="http://schemas.openxmlformats.org/officeDocument/2006/relationships/image" Target="../media/image44.png"/><Relationship Id="rId4" Type="http://schemas.openxmlformats.org/officeDocument/2006/relationships/tags" Target="../tags/tag21.xml"/><Relationship Id="rId9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png"/><Relationship Id="rId3" Type="http://schemas.openxmlformats.org/officeDocument/2006/relationships/tags" Target="../tags/tag9.xml"/><Relationship Id="rId7" Type="http://schemas.openxmlformats.org/officeDocument/2006/relationships/image" Target="../media/image11.tiff"/><Relationship Id="rId12" Type="http://schemas.openxmlformats.org/officeDocument/2006/relationships/image" Target="../media/image1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5.jpeg"/><Relationship Id="rId4" Type="http://schemas.openxmlformats.org/officeDocument/2006/relationships/tags" Target="../tags/tag10.xm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21.tiff"/><Relationship Id="rId5" Type="http://schemas.openxmlformats.org/officeDocument/2006/relationships/image" Target="../media/image20.png"/><Relationship Id="rId4" Type="http://schemas.openxmlformats.org/officeDocument/2006/relationships/image" Target="../media/image19.tiff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2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85098" y="1104050"/>
            <a:ext cx="9634538" cy="1619901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2975460" y="2151999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37546" y="1539077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口算除法</a:t>
            </a:r>
            <a:endParaRPr sz="3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55612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第2单元　除数是一位数的除法</a:t>
            </a: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89946" y="3472096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sz="3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sz="3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　</a:t>
            </a:r>
            <a:r>
              <a:rPr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几百几十数和几十几</a:t>
            </a:r>
            <a:endParaRPr lang="en-US" sz="36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除以一位数的口算</a:t>
            </a:r>
            <a:endParaRPr sz="3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81224" y="1643050"/>
            <a:ext cx="7786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97530" y="1059481"/>
            <a:ext cx="30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38414" y="2285992"/>
            <a:ext cx="1660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297033" y="2285992"/>
            <a:ext cx="10001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</a:p>
        </p:txBody>
      </p:sp>
      <p:sp>
        <p:nvSpPr>
          <p:cNvPr id="19" name="矩形 18"/>
          <p:cNvSpPr/>
          <p:nvPr/>
        </p:nvSpPr>
        <p:spPr>
          <a:xfrm>
            <a:off x="6881818" y="2357430"/>
            <a:ext cx="18510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280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738414" y="3929066"/>
            <a:ext cx="18510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881818" y="3857628"/>
            <a:ext cx="2041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2800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8583313" y="2345365"/>
            <a:ext cx="10001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52926" y="3929066"/>
            <a:ext cx="10001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739206" y="3786190"/>
            <a:ext cx="10001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400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10" name="文本框 22"/>
          <p:cNvSpPr txBox="1"/>
          <p:nvPr/>
        </p:nvSpPr>
        <p:spPr>
          <a:xfrm flipH="1">
            <a:off x="5248910" y="356235"/>
            <a:ext cx="491934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页做一做第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题。</a:t>
            </a:r>
            <a:endParaRPr sz="32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607328" y="43994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61663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192"/>
          <a:stretch>
            <a:fillRect/>
          </a:stretch>
        </p:blipFill>
        <p:spPr>
          <a:xfrm>
            <a:off x="1948815" y="2439670"/>
            <a:ext cx="7522845" cy="22733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024034" y="2831772"/>
            <a:ext cx="7786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67108" y="2903210"/>
            <a:ext cx="829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=8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7108" y="3474714"/>
            <a:ext cx="10374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=80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98541" y="4046218"/>
            <a:ext cx="12458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=800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96000" y="290321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=6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67438" y="3546152"/>
            <a:ext cx="10374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=60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38876" y="4046218"/>
            <a:ext cx="12458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=600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96330" y="2831772"/>
            <a:ext cx="829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=3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49670" y="3474714"/>
            <a:ext cx="10374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=30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707773" y="4046218"/>
            <a:ext cx="12458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=300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75835" y="457200"/>
            <a:ext cx="57334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页练习三第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389523" y="37835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806178" y="2414277"/>
            <a:ext cx="92869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100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66173" y="3106431"/>
            <a:ext cx="92869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 80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66173" y="3907170"/>
            <a:ext cx="92869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 50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27995" y="2486667"/>
            <a:ext cx="92869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 60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40060" y="3166756"/>
            <a:ext cx="92869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 40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27043" y="3930348"/>
            <a:ext cx="92869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 30</a:t>
            </a:r>
            <a:r>
              <a:rPr lang="zh-CN" altLang="en-US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901190" y="2439670"/>
            <a:ext cx="2658110" cy="1963420"/>
            <a:chOff x="3013" y="6426"/>
            <a:chExt cx="4186" cy="3092"/>
          </a:xfrm>
        </p:grpSpPr>
        <p:sp>
          <p:nvSpPr>
            <p:cNvPr id="10" name="文本框 9"/>
            <p:cNvSpPr txBox="1"/>
            <p:nvPr/>
          </p:nvSpPr>
          <p:spPr>
            <a:xfrm>
              <a:off x="5887" y="6426"/>
              <a:ext cx="1312" cy="7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sz="2400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013" y="6426"/>
              <a:ext cx="3502" cy="3093"/>
              <a:chOff x="2880" y="6426"/>
              <a:chExt cx="3502" cy="3093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880" y="7486"/>
                <a:ext cx="173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400</a:t>
                </a:r>
                <a:r>
                  <a:rPr lang="en-US" altLang="zh-CN" sz="2800">
                    <a:latin typeface="Arial" panose="020B0604020202020204" pitchFamily="34" charset="0"/>
                  </a:rPr>
                  <a:t>÷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613" y="6426"/>
                <a:ext cx="485" cy="82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2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920" y="7486"/>
                <a:ext cx="1463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smtClean="0">
                    <a:latin typeface="+mn-ea"/>
                    <a:ea typeface="+mn-ea"/>
                  </a:rPr>
                  <a:t> =</a:t>
                </a:r>
                <a:r>
                  <a:rPr lang="zh-CN" altLang="en-US" dirty="0" smtClean="0"/>
                  <a:t>　</a:t>
                </a:r>
                <a:endParaRPr lang="zh-CN" altLang="en-US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613" y="7486"/>
                <a:ext cx="485" cy="82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5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613" y="8697"/>
                <a:ext cx="485" cy="82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8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912" y="6427"/>
                <a:ext cx="1463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smtClean="0">
                    <a:latin typeface="+mn-ea"/>
                    <a:ea typeface="+mn-ea"/>
                  </a:rPr>
                  <a:t> =</a:t>
                </a:r>
                <a:r>
                  <a:rPr lang="zh-CN" altLang="en-US" dirty="0" smtClean="0"/>
                  <a:t>　</a:t>
                </a:r>
                <a:endParaRPr lang="zh-CN" altLang="en-US" dirty="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920" y="8697"/>
                <a:ext cx="1463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smtClean="0">
                    <a:latin typeface="+mn-ea"/>
                    <a:ea typeface="+mn-ea"/>
                  </a:rPr>
                  <a:t> =</a:t>
                </a:r>
                <a:r>
                  <a:rPr lang="zh-CN" altLang="en-US" dirty="0" smtClean="0"/>
                  <a:t>　</a:t>
                </a:r>
                <a:endParaRPr lang="zh-CN" altLang="en-US" dirty="0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887" y="7534"/>
              <a:ext cx="1312" cy="7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sz="240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887" y="8775"/>
              <a:ext cx="1312" cy="7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sz="240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98540" y="2501900"/>
            <a:ext cx="2658110" cy="1964055"/>
            <a:chOff x="3013" y="6426"/>
            <a:chExt cx="4186" cy="3093"/>
          </a:xfrm>
        </p:grpSpPr>
        <p:sp>
          <p:nvSpPr>
            <p:cNvPr id="49" name="文本框 48"/>
            <p:cNvSpPr txBox="1"/>
            <p:nvPr/>
          </p:nvSpPr>
          <p:spPr>
            <a:xfrm>
              <a:off x="5887" y="6445"/>
              <a:ext cx="1312" cy="7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sz="2400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013" y="6426"/>
              <a:ext cx="3502" cy="3093"/>
              <a:chOff x="2880" y="6426"/>
              <a:chExt cx="3502" cy="3093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2880" y="7486"/>
                <a:ext cx="173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400</a:t>
                </a:r>
                <a:r>
                  <a:rPr lang="en-US" altLang="zh-CN" sz="2800">
                    <a:latin typeface="Arial" panose="020B0604020202020204" pitchFamily="34" charset="0"/>
                  </a:rPr>
                  <a:t>÷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4613" y="6426"/>
                <a:ext cx="485" cy="82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2</a:t>
                </a: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4920" y="7486"/>
                <a:ext cx="1463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smtClean="0">
                    <a:latin typeface="+mn-ea"/>
                    <a:ea typeface="+mn-ea"/>
                  </a:rPr>
                  <a:t> =</a:t>
                </a:r>
                <a:r>
                  <a:rPr lang="zh-CN" altLang="en-US" dirty="0" smtClean="0"/>
                  <a:t>　</a:t>
                </a:r>
                <a:endParaRPr lang="zh-CN" altLang="en-US" dirty="0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4613" y="7486"/>
                <a:ext cx="485" cy="82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5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4613" y="8697"/>
                <a:ext cx="485" cy="82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8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4912" y="6427"/>
                <a:ext cx="1463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smtClean="0">
                    <a:latin typeface="+mn-ea"/>
                    <a:ea typeface="+mn-ea"/>
                  </a:rPr>
                  <a:t> =</a:t>
                </a:r>
                <a:r>
                  <a:rPr lang="zh-CN" altLang="en-US" dirty="0" smtClean="0"/>
                  <a:t>　</a:t>
                </a:r>
                <a:endParaRPr lang="zh-CN" altLang="en-US" dirty="0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4920" y="8697"/>
                <a:ext cx="1463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smtClean="0">
                    <a:latin typeface="+mn-ea"/>
                    <a:ea typeface="+mn-ea"/>
                  </a:rPr>
                  <a:t> =</a:t>
                </a:r>
                <a:r>
                  <a:rPr lang="zh-CN" altLang="en-US" dirty="0" smtClean="0"/>
                  <a:t>　</a:t>
                </a:r>
                <a:endParaRPr lang="zh-CN" altLang="en-US" dirty="0"/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5887" y="7515"/>
              <a:ext cx="1312" cy="7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sz="24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887" y="8775"/>
              <a:ext cx="1312" cy="7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sz="2400"/>
            </a:p>
          </p:txBody>
        </p:sp>
      </p:grpSp>
      <p:sp>
        <p:nvSpPr>
          <p:cNvPr id="44" name="矩形 43"/>
          <p:cNvSpPr/>
          <p:nvPr/>
        </p:nvSpPr>
        <p:spPr>
          <a:xfrm>
            <a:off x="4895215" y="457200"/>
            <a:ext cx="57334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页练习三第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389523" y="37835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52728" y="1767508"/>
            <a:ext cx="18637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 × 2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738942" y="1696070"/>
            <a:ext cx="20542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400 × 2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52728" y="2910516"/>
            <a:ext cx="1660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12×3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738942" y="2910516"/>
            <a:ext cx="18637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 × 2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881290" y="4196400"/>
            <a:ext cx="17621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40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738942" y="4196400"/>
            <a:ext cx="18510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779372" y="5267653"/>
            <a:ext cx="18637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36÷3=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810380" y="5267970"/>
            <a:ext cx="1660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48÷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593898" y="1767508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40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71248" y="1696070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800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08491" y="2910516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85841" y="2910516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48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08491" y="4196400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20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498858" y="4196400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400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95474" y="5279083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12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461711" y="5267970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24</a:t>
            </a:r>
          </a:p>
        </p:txBody>
      </p:sp>
      <p:sp>
        <p:nvSpPr>
          <p:cNvPr id="25" name="矩形 24"/>
          <p:cNvSpPr/>
          <p:nvPr/>
        </p:nvSpPr>
        <p:spPr>
          <a:xfrm>
            <a:off x="4673892" y="417873"/>
            <a:ext cx="50006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页练习三第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7785" y="66040"/>
            <a:ext cx="3260090" cy="1286510"/>
            <a:chOff x="59" y="76"/>
            <a:chExt cx="5134" cy="2026"/>
          </a:xfrm>
        </p:grpSpPr>
        <p:pic>
          <p:nvPicPr>
            <p:cNvPr id="2" name="图片 1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95213" y="37835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81290" y="1757347"/>
            <a:ext cx="2041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8000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738942" y="1757347"/>
            <a:ext cx="18637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× 4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881290" y="2897499"/>
            <a:ext cx="17157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46+18=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738942" y="2826061"/>
            <a:ext cx="18637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× 11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881290" y="4040507"/>
            <a:ext cx="15716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98-45=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881818" y="4040507"/>
            <a:ext cx="1660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62÷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809852" y="5254953"/>
            <a:ext cx="18510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780535" y="5254953"/>
            <a:ext cx="18637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70 × 8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667240" y="1757347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4000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453454" y="1685909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48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73248" y="2897499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64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28372" y="2813996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28372" y="4040507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52598" y="4040507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53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473248" y="5254953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24892" y="5254953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560</a:t>
            </a:r>
          </a:p>
        </p:txBody>
      </p:sp>
      <p:sp>
        <p:nvSpPr>
          <p:cNvPr id="28" name="矩形 27"/>
          <p:cNvSpPr/>
          <p:nvPr/>
        </p:nvSpPr>
        <p:spPr>
          <a:xfrm>
            <a:off x="4660874" y="417809"/>
            <a:ext cx="50006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页练习三第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7785" y="6604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212358" y="3377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1" grpId="0"/>
      <p:bldP spid="22" grpId="0"/>
      <p:bldP spid="23" grpId="0"/>
      <p:bldP spid="24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3388037" y="22397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96064" y="24040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465902" y="1480317"/>
            <a:ext cx="7943716" cy="1141336"/>
            <a:chOff x="4205" y="4327"/>
            <a:chExt cx="10838" cy="2039"/>
          </a:xfrm>
        </p:grpSpPr>
        <p:sp>
          <p:nvSpPr>
            <p:cNvPr id="15" name="文本框 26"/>
            <p:cNvSpPr txBox="1"/>
            <p:nvPr/>
          </p:nvSpPr>
          <p:spPr>
            <a:xfrm>
              <a:off x="4230" y="4852"/>
              <a:ext cx="10654" cy="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一位数除几百几十数的口算。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05" y="4327"/>
              <a:ext cx="10838" cy="20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6365" y="2798173"/>
            <a:ext cx="7945182" cy="1571786"/>
            <a:chOff x="4179" y="4383"/>
            <a:chExt cx="10840" cy="2808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553"/>
              <a:ext cx="10654" cy="2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我们可以把几百几十数除以一位数,看作几个十的数除以一位数来计算。还学习了几十几除以一位数的口算。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98585" y="4559885"/>
            <a:ext cx="7943716" cy="1571227"/>
            <a:chOff x="4179" y="3629"/>
            <a:chExt cx="10838" cy="2807"/>
          </a:xfrm>
        </p:grpSpPr>
        <p:sp>
          <p:nvSpPr>
            <p:cNvPr id="21" name="文本框 26"/>
            <p:cNvSpPr txBox="1"/>
            <p:nvPr/>
          </p:nvSpPr>
          <p:spPr>
            <a:xfrm>
              <a:off x="4271" y="4126"/>
              <a:ext cx="10654" cy="1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用“先分后合”法把几十几分成两部分:整十数和一位数,分别除以几再相加。</a:t>
              </a: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79" y="3629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173698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561697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468755"/>
            <a:ext cx="644906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1.教材第13页练习三第3题。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533902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  <p:sp>
        <p:nvSpPr>
          <p:cNvPr id="11" name="文本框 22"/>
          <p:cNvSpPr txBox="1"/>
          <p:nvPr/>
        </p:nvSpPr>
        <p:spPr>
          <a:xfrm flipH="1">
            <a:off x="3829685" y="2403475"/>
            <a:ext cx="644906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.教材第13页练习三第4题。</a:t>
            </a:r>
          </a:p>
        </p:txBody>
      </p:sp>
      <p:sp>
        <p:nvSpPr>
          <p:cNvPr id="12" name="文本框 22"/>
          <p:cNvSpPr txBox="1"/>
          <p:nvPr/>
        </p:nvSpPr>
        <p:spPr>
          <a:xfrm flipH="1">
            <a:off x="3829050" y="3423285"/>
            <a:ext cx="644906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.教材第13页练习三第5题。</a:t>
            </a:r>
          </a:p>
        </p:txBody>
      </p:sp>
      <p:sp>
        <p:nvSpPr>
          <p:cNvPr id="13" name="文本框 22"/>
          <p:cNvSpPr txBox="1"/>
          <p:nvPr/>
        </p:nvSpPr>
        <p:spPr>
          <a:xfrm flipH="1">
            <a:off x="3829050" y="4382770"/>
            <a:ext cx="644906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.教材第13页练习三第9题。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81224" y="1643050"/>
            <a:ext cx="7786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81422" y="4600257"/>
            <a:ext cx="271464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8000÷4=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416863" y="2856217"/>
            <a:ext cx="714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20</a:t>
            </a:r>
          </a:p>
        </p:txBody>
      </p:sp>
      <p:sp>
        <p:nvSpPr>
          <p:cNvPr id="42" name="矩形 41"/>
          <p:cNvSpPr/>
          <p:nvPr/>
        </p:nvSpPr>
        <p:spPr>
          <a:xfrm>
            <a:off x="3809984" y="2885745"/>
            <a:ext cx="19399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80÷4=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881422" y="3671563"/>
            <a:ext cx="18510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5489253" y="3617905"/>
            <a:ext cx="10001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200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667372" y="4581842"/>
            <a:ext cx="12858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2000</a:t>
            </a:r>
          </a:p>
        </p:txBody>
      </p:sp>
      <p:sp>
        <p:nvSpPr>
          <p:cNvPr id="19" name="云形 18"/>
          <p:cNvSpPr/>
          <p:nvPr/>
        </p:nvSpPr>
        <p:spPr>
          <a:xfrm>
            <a:off x="8143240" y="2099945"/>
            <a:ext cx="3769360" cy="1571625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你能说出口算方法吗？</a:t>
            </a:r>
          </a:p>
          <a:p>
            <a:pPr algn="ctr"/>
            <a:endParaRPr lang="zh-CN" altLang="en-US" dirty="0"/>
          </a:p>
        </p:txBody>
      </p:sp>
      <p:pic>
        <p:nvPicPr>
          <p:cNvPr id="45060" name="图片 1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0485" y="1042670"/>
            <a:ext cx="3072130" cy="1271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728210" y="1271905"/>
            <a:ext cx="1602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口算。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7" name="图片 6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8" name="图片 7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9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687820" y="2452370"/>
            <a:ext cx="1626235" cy="195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4" grpId="0"/>
      <p:bldP spid="45" grpId="0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3075305" y="974725"/>
            <a:ext cx="7012940" cy="3585845"/>
            <a:chOff x="3293" y="1793"/>
            <a:chExt cx="11281" cy="6052"/>
          </a:xfrm>
        </p:grpSpPr>
        <p:pic>
          <p:nvPicPr>
            <p:cNvPr id="94210" name="图片 8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3" y="1793"/>
              <a:ext cx="11281" cy="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5"/>
            <p:cNvSpPr txBox="1"/>
            <p:nvPr/>
          </p:nvSpPr>
          <p:spPr>
            <a:xfrm>
              <a:off x="3857" y="3299"/>
              <a:ext cx="7968" cy="2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</a:rPr>
                <a:t>       </a:t>
              </a:r>
              <a:r>
                <a:rPr lang="zh-CN" altLang="en-US" sz="3600" b="1">
                  <a:solidFill>
                    <a:srgbClr val="FF0000"/>
                  </a:solidFill>
                </a:rPr>
                <a:t>3个班上手工课一共用去120张彩色手工纸,平均每班用了多少张?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277360" y="4653280"/>
            <a:ext cx="25234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</a:rPr>
              <a:t>120÷3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97350" y="5360035"/>
            <a:ext cx="47688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</a:rPr>
              <a:t>总数÷份数=每份数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022039" y="4653597"/>
            <a:ext cx="1460361" cy="149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DE7C68C2A22E73A544B99E509F93E89D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18395" y="1621790"/>
            <a:ext cx="2073275" cy="3220085"/>
          </a:xfrm>
          <a:prstGeom prst="rect">
            <a:avLst/>
          </a:prstGeom>
        </p:spPr>
      </p:pic>
      <p:pic>
        <p:nvPicPr>
          <p:cNvPr id="9" name="图片 8" descr="9D50DF082C28AA4DADE1359E37246D9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8595" y="2153920"/>
            <a:ext cx="1430655" cy="19691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889250" y="1053465"/>
            <a:ext cx="3609340" cy="2193290"/>
            <a:chOff x="4550" y="1659"/>
            <a:chExt cx="5684" cy="3454"/>
          </a:xfrm>
        </p:grpSpPr>
        <p:pic>
          <p:nvPicPr>
            <p:cNvPr id="17411" name="图片 33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0" y="1659"/>
              <a:ext cx="5684" cy="3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9"/>
            <p:cNvSpPr txBox="1"/>
            <p:nvPr/>
          </p:nvSpPr>
          <p:spPr>
            <a:xfrm>
              <a:off x="5564" y="2180"/>
              <a:ext cx="3358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chemeClr val="accent2"/>
                  </a:solidFill>
                </a:rPr>
                <a:t>小兔的体重是3 kg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98590" y="1052830"/>
            <a:ext cx="3380740" cy="2114550"/>
            <a:chOff x="10234" y="1658"/>
            <a:chExt cx="5324" cy="3330"/>
          </a:xfrm>
        </p:grpSpPr>
        <p:pic>
          <p:nvPicPr>
            <p:cNvPr id="17412" name="图片 3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234" y="1658"/>
              <a:ext cx="5324" cy="3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11506" y="2180"/>
              <a:ext cx="3358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chemeClr val="accent2"/>
                  </a:solidFill>
                </a:rPr>
                <a:t>鸵鸟的体重是120 kg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312410" y="4286885"/>
            <a:ext cx="1376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889250" y="4022090"/>
            <a:ext cx="7038975" cy="1315085"/>
            <a:chOff x="4516" y="6493"/>
            <a:chExt cx="11085" cy="2507"/>
          </a:xfrm>
        </p:grpSpPr>
        <p:pic>
          <p:nvPicPr>
            <p:cNvPr id="182276" name="图片 13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6" y="6493"/>
              <a:ext cx="11085" cy="2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15"/>
            <p:cNvSpPr txBox="1"/>
            <p:nvPr/>
          </p:nvSpPr>
          <p:spPr>
            <a:xfrm>
              <a:off x="6876" y="7249"/>
              <a:ext cx="7311" cy="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/>
                <a:t>鸵鸟的体重是小兔的多少倍?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3414694" y="2005000"/>
            <a:ext cx="59039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120÷3</a:t>
            </a: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612390" y="5111750"/>
            <a:ext cx="8148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</a:rPr>
              <a:t>12</a:t>
            </a:r>
            <a:r>
              <a:rPr lang="zh-CN" altLang="en-US" sz="28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</a:rPr>
              <a:t>沓平均分给</a:t>
            </a:r>
            <a:r>
              <a:rPr lang="en-US" altLang="zh-CN" sz="28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</a:rPr>
              <a:t>3</a:t>
            </a:r>
            <a:r>
              <a:rPr lang="zh-CN" altLang="en-US" sz="28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</a:rPr>
              <a:t>个班，每班分</a:t>
            </a:r>
            <a:r>
              <a:rPr lang="en-US" altLang="zh-CN" sz="28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</a:rPr>
              <a:t>4</a:t>
            </a:r>
            <a:r>
              <a:rPr lang="zh-CN" altLang="en-US" sz="28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</a:rPr>
              <a:t>沓，也就是</a:t>
            </a:r>
            <a:r>
              <a:rPr lang="en-US" altLang="zh-CN" sz="28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</a:rPr>
              <a:t>40</a:t>
            </a:r>
            <a:r>
              <a:rPr lang="zh-CN" altLang="en-US" sz="28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</a:rPr>
              <a:t>张。</a:t>
            </a:r>
          </a:p>
        </p:txBody>
      </p:sp>
      <p:sp>
        <p:nvSpPr>
          <p:cNvPr id="46" name="矩形 45"/>
          <p:cNvSpPr/>
          <p:nvPr/>
        </p:nvSpPr>
        <p:spPr>
          <a:xfrm>
            <a:off x="2688590" y="5873115"/>
            <a:ext cx="2002790" cy="4286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+mn-ea"/>
            </a:endParaRPr>
          </a:p>
          <a:p>
            <a:pPr algn="ctr"/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÷3=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587679" y="1966900"/>
            <a:ext cx="714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40</a:t>
            </a:r>
          </a:p>
        </p:txBody>
      </p:sp>
      <p:sp>
        <p:nvSpPr>
          <p:cNvPr id="37" name="矩形 36"/>
          <p:cNvSpPr/>
          <p:nvPr/>
        </p:nvSpPr>
        <p:spPr>
          <a:xfrm>
            <a:off x="3107055" y="821055"/>
            <a:ext cx="792162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个班上手工课一共用去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张彩色手工纸，平均每班用了多少张？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 descr="0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8245" r="47754" b="37215"/>
          <a:stretch>
            <a:fillRect/>
          </a:stretch>
        </p:blipFill>
        <p:spPr>
          <a:xfrm>
            <a:off x="4300220" y="3733165"/>
            <a:ext cx="2806065" cy="315595"/>
          </a:xfrm>
          <a:prstGeom prst="rect">
            <a:avLst/>
          </a:prstGeom>
        </p:spPr>
      </p:pic>
      <p:pic>
        <p:nvPicPr>
          <p:cNvPr id="6" name="图片 5" descr="0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82" t="62756" r="64696" b="4098"/>
          <a:stretch>
            <a:fillRect/>
          </a:stretch>
        </p:blipFill>
        <p:spPr>
          <a:xfrm>
            <a:off x="2536190" y="4048760"/>
            <a:ext cx="2023110" cy="90995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9" name="图片 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61663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341880" y="2099945"/>
            <a:ext cx="7205980" cy="1633220"/>
            <a:chOff x="3862" y="3221"/>
            <a:chExt cx="11348" cy="2572"/>
          </a:xfrm>
        </p:grpSpPr>
        <p:pic>
          <p:nvPicPr>
            <p:cNvPr id="5" name="图片 4" descr="06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-2956" b="50585"/>
            <a:stretch>
              <a:fillRect/>
            </a:stretch>
          </p:blipFill>
          <p:spPr>
            <a:xfrm>
              <a:off x="3862" y="3221"/>
              <a:ext cx="11349" cy="257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435" y="4117"/>
              <a:ext cx="217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12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沓平均分给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3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个班</a:t>
              </a:r>
            </a:p>
          </p:txBody>
        </p:sp>
      </p:grpSp>
      <p:pic>
        <p:nvPicPr>
          <p:cNvPr id="13" name="图片 12" descr="0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82" t="62756" r="64696" b="4098"/>
          <a:stretch>
            <a:fillRect/>
          </a:stretch>
        </p:blipFill>
        <p:spPr>
          <a:xfrm>
            <a:off x="4691380" y="4048760"/>
            <a:ext cx="2023110" cy="909955"/>
          </a:xfrm>
          <a:prstGeom prst="rect">
            <a:avLst/>
          </a:prstGeom>
        </p:spPr>
      </p:pic>
      <p:pic>
        <p:nvPicPr>
          <p:cNvPr id="14" name="图片 13" descr="0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82" t="62756" r="64696" b="4098"/>
          <a:stretch>
            <a:fillRect/>
          </a:stretch>
        </p:blipFill>
        <p:spPr>
          <a:xfrm>
            <a:off x="6837045" y="4048760"/>
            <a:ext cx="2023110" cy="90995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002220" y="5872813"/>
            <a:ext cx="3214678" cy="428628"/>
            <a:chOff x="5929322" y="5715016"/>
            <a:chExt cx="3214678" cy="428628"/>
          </a:xfrm>
        </p:grpSpPr>
        <p:sp>
          <p:nvSpPr>
            <p:cNvPr id="19" name="右箭头 18"/>
            <p:cNvSpPr/>
            <p:nvPr/>
          </p:nvSpPr>
          <p:spPr>
            <a:xfrm>
              <a:off x="5929322" y="5857892"/>
              <a:ext cx="642942" cy="14287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715108" y="5715016"/>
              <a:ext cx="2428892" cy="42862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latin typeface="+mn-ea"/>
              </a:endParaRPr>
            </a:p>
            <a:p>
              <a:pPr algn="ctr"/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120</a:t>
              </a:r>
              <a:r>
                <a:rPr lang="zh-CN" altLang="en-US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÷3=</a:t>
              </a:r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40</a:t>
              </a:r>
              <a:endPara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endParaRPr lang="zh-CN" altLang="en-US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2470" y="2294255"/>
            <a:ext cx="1314450" cy="1148715"/>
            <a:chOff x="1122" y="3613"/>
            <a:chExt cx="2070" cy="1809"/>
          </a:xfrm>
        </p:grpSpPr>
        <p:pic>
          <p:nvPicPr>
            <p:cNvPr id="192515" name="图片 14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58396">
              <a:off x="1122" y="3613"/>
              <a:ext cx="2070" cy="1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27"/>
            <p:cNvSpPr txBox="1"/>
            <p:nvPr/>
          </p:nvSpPr>
          <p:spPr>
            <a:xfrm rot="20700000">
              <a:off x="1278" y="4231"/>
              <a:ext cx="175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C00000"/>
                  </a:solidFill>
                </a:rPr>
                <a:t>方法一</a:t>
              </a: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4" grpId="0"/>
      <p:bldP spid="46" grpId="0" bldLvl="0" animBg="1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3414694" y="2005000"/>
            <a:ext cx="59039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120÷3</a:t>
            </a: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50820" y="5790565"/>
            <a:ext cx="1929130" cy="4286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+mn-ea"/>
            </a:endParaRPr>
          </a:p>
          <a:p>
            <a:pPr algn="ctr"/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÷3=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2677132" y="5154628"/>
            <a:ext cx="542928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</a:rPr>
              <a:t>12</a:t>
            </a:r>
            <a:r>
              <a:rPr lang="zh-CN" altLang="en-US" sz="2800" dirty="0" smtClean="0">
                <a:latin typeface="宋体" panose="02010600030101010101" pitchFamily="2" charset="-122"/>
              </a:rPr>
              <a:t>个十除以</a:t>
            </a:r>
            <a:r>
              <a:rPr lang="en-US" altLang="zh-CN" sz="2800" dirty="0" smtClean="0">
                <a:latin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宋体" panose="02010600030101010101" pitchFamily="2" charset="-122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个十</a:t>
            </a:r>
            <a:r>
              <a:rPr lang="zh-CN" altLang="en-US" sz="2800" dirty="0" smtClean="0">
                <a:latin typeface="宋体" panose="02010600030101010101" pitchFamily="2" charset="-122"/>
              </a:rPr>
              <a:t>，就是</a:t>
            </a:r>
            <a:r>
              <a:rPr lang="en-US" altLang="zh-CN" sz="2800" dirty="0" smtClean="0">
                <a:latin typeface="宋体" panose="02010600030101010101" pitchFamily="2" charset="-122"/>
              </a:rPr>
              <a:t>40</a:t>
            </a:r>
            <a:r>
              <a:rPr lang="zh-CN" altLang="en-US" sz="2800" dirty="0" smtClean="0">
                <a:latin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46099" y="2021510"/>
            <a:ext cx="714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40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981900" y="5790263"/>
            <a:ext cx="3214678" cy="428628"/>
            <a:chOff x="5929322" y="5715016"/>
            <a:chExt cx="3214678" cy="428628"/>
          </a:xfrm>
        </p:grpSpPr>
        <p:sp>
          <p:nvSpPr>
            <p:cNvPr id="48" name="右箭头 47"/>
            <p:cNvSpPr/>
            <p:nvPr/>
          </p:nvSpPr>
          <p:spPr>
            <a:xfrm>
              <a:off x="5929322" y="5857892"/>
              <a:ext cx="642942" cy="14287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715108" y="5715016"/>
              <a:ext cx="2428892" cy="42862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latin typeface="+mn-ea"/>
              </a:endParaRPr>
            </a:p>
            <a:p>
              <a:pPr algn="ctr"/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120</a:t>
              </a:r>
              <a:r>
                <a:rPr lang="zh-CN" altLang="en-US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÷3=</a:t>
              </a:r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40</a:t>
              </a:r>
              <a:endPara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endParaRPr lang="zh-CN" altLang="en-US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3107055" y="821055"/>
            <a:ext cx="792162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个班上手工课一共用去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张彩色手工纸，平均每班用了多少张？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 descr="0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8245" r="47754" b="37215"/>
          <a:stretch>
            <a:fillRect/>
          </a:stretch>
        </p:blipFill>
        <p:spPr>
          <a:xfrm>
            <a:off x="4300220" y="3733165"/>
            <a:ext cx="2806065" cy="315595"/>
          </a:xfrm>
          <a:prstGeom prst="rect">
            <a:avLst/>
          </a:prstGeom>
        </p:spPr>
      </p:pic>
      <p:pic>
        <p:nvPicPr>
          <p:cNvPr id="6" name="图片 5" descr="0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82" t="62756" r="64696" b="4098"/>
          <a:stretch>
            <a:fillRect/>
          </a:stretch>
        </p:blipFill>
        <p:spPr>
          <a:xfrm>
            <a:off x="1788160" y="4048760"/>
            <a:ext cx="2023110" cy="90995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9" name="图片 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61663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493022" y="2021224"/>
            <a:ext cx="7206615" cy="1633855"/>
            <a:chOff x="4147" y="4615"/>
            <a:chExt cx="10694" cy="2224"/>
          </a:xfrm>
        </p:grpSpPr>
        <p:pic>
          <p:nvPicPr>
            <p:cNvPr id="5" name="图片 4" descr="06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-2956" b="50585"/>
            <a:stretch>
              <a:fillRect/>
            </a:stretch>
          </p:blipFill>
          <p:spPr>
            <a:xfrm>
              <a:off x="4147" y="4615"/>
              <a:ext cx="10694" cy="222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332" y="5468"/>
              <a:ext cx="2614" cy="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可以把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120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看成</a:t>
              </a:r>
              <a:r>
                <a:rPr lang="en-US" altLang="zh-CN" sz="2000" b="1" dirty="0" smtClean="0">
                  <a:solidFill>
                    <a:srgbClr val="7030A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12</a:t>
              </a:r>
              <a:r>
                <a:rPr lang="zh-CN" altLang="en-US" sz="2000" b="1" dirty="0" smtClean="0">
                  <a:solidFill>
                    <a:srgbClr val="7030A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个十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。</a:t>
              </a:r>
            </a:p>
          </p:txBody>
        </p:sp>
      </p:grpSp>
      <p:pic>
        <p:nvPicPr>
          <p:cNvPr id="13" name="图片 12" descr="0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82" t="62756" r="64696" b="4098"/>
          <a:stretch>
            <a:fillRect/>
          </a:stretch>
        </p:blipFill>
        <p:spPr>
          <a:xfrm>
            <a:off x="4510405" y="4048760"/>
            <a:ext cx="2023110" cy="909955"/>
          </a:xfrm>
          <a:prstGeom prst="rect">
            <a:avLst/>
          </a:prstGeom>
        </p:spPr>
      </p:pic>
      <p:pic>
        <p:nvPicPr>
          <p:cNvPr id="14" name="图片 13" descr="0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82" t="62756" r="64696" b="4098"/>
          <a:stretch>
            <a:fillRect/>
          </a:stretch>
        </p:blipFill>
        <p:spPr>
          <a:xfrm>
            <a:off x="7331710" y="4048760"/>
            <a:ext cx="2023110" cy="90995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12470" y="2294255"/>
            <a:ext cx="1314450" cy="1148715"/>
            <a:chOff x="1122" y="3613"/>
            <a:chExt cx="2070" cy="1809"/>
          </a:xfrm>
        </p:grpSpPr>
        <p:pic>
          <p:nvPicPr>
            <p:cNvPr id="192515" name="图片 1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58396">
              <a:off x="1122" y="3613"/>
              <a:ext cx="2070" cy="1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27"/>
            <p:cNvSpPr txBox="1"/>
            <p:nvPr/>
          </p:nvSpPr>
          <p:spPr>
            <a:xfrm rot="20700000">
              <a:off x="1278" y="4231"/>
              <a:ext cx="175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C00000"/>
                  </a:solidFill>
                </a:rPr>
                <a:t>方法二</a:t>
              </a:r>
            </a:p>
          </p:txBody>
        </p:sp>
      </p:grpSp>
      <p:pic>
        <p:nvPicPr>
          <p:cNvPr id="202754" name="图片 1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8232140" y="2379345"/>
            <a:ext cx="1873885" cy="461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013950" y="4273550"/>
            <a:ext cx="1464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</a:rPr>
              <a:t>4</a:t>
            </a:r>
            <a:r>
              <a:rPr lang="zh-CN" altLang="en-US" sz="2400" b="1">
                <a:solidFill>
                  <a:srgbClr val="C00000"/>
                </a:solidFill>
              </a:rPr>
              <a:t>个十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6" grpId="0" bldLvl="0" animBg="1"/>
      <p:bldP spid="47" grpId="0"/>
      <p:bldP spid="51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3414694" y="2511730"/>
            <a:ext cx="59039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120÷3</a:t>
            </a: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10180" y="3642995"/>
            <a:ext cx="2229485" cy="77279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40×3=120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573709" y="2492045"/>
            <a:ext cx="714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40</a:t>
            </a:r>
          </a:p>
        </p:txBody>
      </p:sp>
      <p:sp>
        <p:nvSpPr>
          <p:cNvPr id="37" name="矩形 36"/>
          <p:cNvSpPr/>
          <p:nvPr/>
        </p:nvSpPr>
        <p:spPr>
          <a:xfrm>
            <a:off x="3107055" y="821055"/>
            <a:ext cx="792162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个班上手工课一共用去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张彩色手工纸，平均每班用了多少张？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9" name="图片 8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61663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5086675" y="3642693"/>
            <a:ext cx="3195320" cy="772160"/>
            <a:chOff x="5929322" y="5765181"/>
            <a:chExt cx="3195320" cy="772160"/>
          </a:xfrm>
        </p:grpSpPr>
        <p:sp>
          <p:nvSpPr>
            <p:cNvPr id="19" name="右箭头 18"/>
            <p:cNvSpPr/>
            <p:nvPr/>
          </p:nvSpPr>
          <p:spPr>
            <a:xfrm>
              <a:off x="5929322" y="6014737"/>
              <a:ext cx="642942" cy="142876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695767" y="5765181"/>
              <a:ext cx="2428875" cy="77216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latin typeface="+mn-ea"/>
              </a:endParaRPr>
            </a:p>
            <a:p>
              <a:pPr algn="ctr"/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120</a:t>
              </a:r>
              <a:r>
                <a:rPr lang="zh-CN" altLang="en-US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÷3=</a:t>
              </a:r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40</a:t>
              </a:r>
              <a:endPara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endParaRPr lang="zh-CN" altLang="en-US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2470" y="2294255"/>
            <a:ext cx="1314450" cy="1148715"/>
            <a:chOff x="1122" y="3613"/>
            <a:chExt cx="2070" cy="1809"/>
          </a:xfrm>
        </p:grpSpPr>
        <p:pic>
          <p:nvPicPr>
            <p:cNvPr id="192515" name="图片 14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58396">
              <a:off x="1122" y="3613"/>
              <a:ext cx="2070" cy="1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27"/>
            <p:cNvSpPr txBox="1"/>
            <p:nvPr/>
          </p:nvSpPr>
          <p:spPr>
            <a:xfrm rot="20700000">
              <a:off x="1278" y="4231"/>
              <a:ext cx="175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C00000"/>
                  </a:solidFill>
                </a:rPr>
                <a:t>方法三</a:t>
              </a: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6" grpId="0" bldLvl="0" animBg="1"/>
      <p:bldP spid="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506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925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0275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925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925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42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822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4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41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693</Words>
  <Application>Microsoft Office PowerPoint</Application>
  <PresentationFormat>自定义</PresentationFormat>
  <Paragraphs>141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2160</cp:revision>
  <dcterms:created xsi:type="dcterms:W3CDTF">2017-11-13T08:28:00Z</dcterms:created>
  <dcterms:modified xsi:type="dcterms:W3CDTF">2021-11-24T03:23:53Z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A028F6303CCB4721A44AD1E87C98B248</vt:lpwstr>
  </property>
</Properties>
</file>